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0" r:id="rId3"/>
    <p:sldId id="261" r:id="rId4"/>
    <p:sldId id="263" r:id="rId5"/>
    <p:sldId id="262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3333"/>
    <a:srgbClr val="FFDBDB"/>
    <a:srgbClr val="3737FF"/>
    <a:srgbClr val="DADAFF"/>
    <a:srgbClr val="B2B9F0"/>
    <a:srgbClr val="BEF1F8"/>
    <a:srgbClr val="E2F9FC"/>
    <a:srgbClr val="C8C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0" autoAdjust="0"/>
  </p:normalViewPr>
  <p:slideViewPr>
    <p:cSldViewPr snapToGrid="0" showGuides="1">
      <p:cViewPr>
        <p:scale>
          <a:sx n="140" d="100"/>
          <a:sy n="140" d="100"/>
        </p:scale>
        <p:origin x="380" y="672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17-12-2021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17-12-2021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2306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8436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873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651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0047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907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237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30987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1411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17-12-2021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6.wdp"/><Relationship Id="rId5" Type="http://schemas.openxmlformats.org/officeDocument/2006/relationships/image" Target="../media/image26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microsoft.com/office/2007/relationships/hdphoto" Target="../media/hdphoto9.wdp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2.wdp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microsoft.com/office/2007/relationships/hdphoto" Target="../media/hdphoto11.wdp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microsoft.com/office/2007/relationships/hdphoto" Target="../media/hdphoto13.wdp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205" y="17721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P300 baseline by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403542" y="4592201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Intervention Group </a:t>
            </a:r>
            <a:endParaRPr lang="en-GB" sz="1800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827192" y="4582693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20 Participants, Outliers removed, Divided by Intervention Group </a:t>
            </a:r>
            <a:endParaRPr lang="en-GB" sz="1800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9000"/>
                    </a14:imgEffect>
                  </a14:imgLayer>
                </a14:imgProps>
              </a:ext>
            </a:extLst>
          </a:blip>
          <a:srcRect l="48869" t="9823" r="4190" b="9399"/>
          <a:stretch/>
        </p:blipFill>
        <p:spPr>
          <a:xfrm>
            <a:off x="1143494" y="831165"/>
            <a:ext cx="2473975" cy="1368442"/>
          </a:xfrm>
          <a:prstGeom prst="rect">
            <a:avLst/>
          </a:prstGeom>
        </p:spPr>
      </p:pic>
      <p:sp>
        <p:nvSpPr>
          <p:cNvPr id="8" name="Tekstfelt 7"/>
          <p:cNvSpPr txBox="1"/>
          <p:nvPr/>
        </p:nvSpPr>
        <p:spPr>
          <a:xfrm>
            <a:off x="847176" y="450314"/>
            <a:ext cx="3272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 smtClean="0">
                <a:solidFill>
                  <a:srgbClr val="FF0000"/>
                </a:solidFill>
              </a:rPr>
              <a:t>Cz</a:t>
            </a:r>
            <a:r>
              <a:rPr lang="en-GB" sz="1200" i="1" dirty="0" smtClean="0">
                <a:solidFill>
                  <a:srgbClr val="FF0000"/>
                </a:solidFill>
              </a:rPr>
              <a:t> P300 at 150-300ms is significant at p&lt;.001</a:t>
            </a:r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8000"/>
                    </a14:imgEffect>
                  </a14:imgLayer>
                </a14:imgProps>
              </a:ext>
            </a:extLst>
          </a:blip>
          <a:srcRect l="48246" t="8373" r="3827" b="7874"/>
          <a:stretch/>
        </p:blipFill>
        <p:spPr>
          <a:xfrm>
            <a:off x="7704836" y="836859"/>
            <a:ext cx="2470490" cy="1387689"/>
          </a:xfrm>
          <a:prstGeom prst="rect">
            <a:avLst/>
          </a:prstGeom>
        </p:spPr>
      </p:pic>
      <p:cxnSp>
        <p:nvCxnSpPr>
          <p:cNvPr id="10" name="Lige forbindelse 9"/>
          <p:cNvCxnSpPr/>
          <p:nvPr/>
        </p:nvCxnSpPr>
        <p:spPr>
          <a:xfrm>
            <a:off x="677192" y="5666219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/>
          <p:cNvCxnSpPr/>
          <p:nvPr/>
        </p:nvCxnSpPr>
        <p:spPr>
          <a:xfrm>
            <a:off x="700148" y="6090899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/>
          <p:cNvSpPr txBox="1"/>
          <p:nvPr/>
        </p:nvSpPr>
        <p:spPr>
          <a:xfrm>
            <a:off x="1266387" y="5586056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br>
              <a:rPr lang="en-GB" sz="1200" dirty="0" smtClean="0"/>
            </a:br>
            <a:endParaRPr lang="en-GB" sz="1200" dirty="0" smtClean="0"/>
          </a:p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sp>
        <p:nvSpPr>
          <p:cNvPr id="13" name="Tekstfelt 12"/>
          <p:cNvSpPr txBox="1"/>
          <p:nvPr/>
        </p:nvSpPr>
        <p:spPr>
          <a:xfrm>
            <a:off x="7382966" y="497554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smtClean="0">
                <a:solidFill>
                  <a:srgbClr val="FF0000"/>
                </a:solidFill>
              </a:rPr>
              <a:t>P300 at 150-300ms is significant at p&lt;.001</a:t>
            </a:r>
          </a:p>
        </p:txBody>
      </p:sp>
      <p:pic>
        <p:nvPicPr>
          <p:cNvPr id="15" name="Billede 1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38000"/>
                    </a14:imgEffect>
                  </a14:imgLayer>
                </a14:imgProps>
              </a:ext>
            </a:extLst>
          </a:blip>
          <a:srcRect l="48943" t="9037" r="4630" b="9407"/>
          <a:stretch/>
        </p:blipFill>
        <p:spPr>
          <a:xfrm>
            <a:off x="1129507" y="2889305"/>
            <a:ext cx="2457691" cy="1387689"/>
          </a:xfrm>
          <a:prstGeom prst="rect">
            <a:avLst/>
          </a:prstGeom>
        </p:spPr>
      </p:pic>
      <p:sp>
        <p:nvSpPr>
          <p:cNvPr id="16" name="Tekstfelt 15"/>
          <p:cNvSpPr txBox="1"/>
          <p:nvPr/>
        </p:nvSpPr>
        <p:spPr>
          <a:xfrm>
            <a:off x="843968" y="2483582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FF0000"/>
                </a:solidFill>
              </a:rPr>
              <a:t>F</a:t>
            </a:r>
            <a:r>
              <a:rPr lang="en-GB" sz="1200" i="1" dirty="0" err="1" smtClean="0">
                <a:solidFill>
                  <a:srgbClr val="FF0000"/>
                </a:solidFill>
              </a:rPr>
              <a:t>z</a:t>
            </a:r>
            <a:r>
              <a:rPr lang="en-GB" sz="1200" i="1" dirty="0" smtClean="0">
                <a:solidFill>
                  <a:srgbClr val="FF0000"/>
                </a:solidFill>
              </a:rPr>
              <a:t> P300 at 150-300ms is significant at p=.016</a:t>
            </a:r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rcRect l="48604" t="9181" r="4593" b="9049"/>
          <a:stretch/>
        </p:blipFill>
        <p:spPr>
          <a:xfrm>
            <a:off x="7704836" y="2889305"/>
            <a:ext cx="2509772" cy="1409397"/>
          </a:xfrm>
          <a:prstGeom prst="rect">
            <a:avLst/>
          </a:prstGeom>
        </p:spPr>
      </p:pic>
      <p:sp>
        <p:nvSpPr>
          <p:cNvPr id="18" name="Tekstfelt 17"/>
          <p:cNvSpPr txBox="1"/>
          <p:nvPr/>
        </p:nvSpPr>
        <p:spPr>
          <a:xfrm>
            <a:off x="7171412" y="2491695"/>
            <a:ext cx="357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00B050"/>
                </a:solidFill>
              </a:rPr>
              <a:t>F</a:t>
            </a:r>
            <a:r>
              <a:rPr lang="en-GB" sz="1200" i="1" dirty="0" err="1" smtClean="0">
                <a:solidFill>
                  <a:srgbClr val="00B050"/>
                </a:solidFill>
              </a:rPr>
              <a:t>z</a:t>
            </a:r>
            <a:r>
              <a:rPr lang="en-GB" sz="1200" i="1" dirty="0" smtClean="0">
                <a:solidFill>
                  <a:srgbClr val="00B050"/>
                </a:solidFill>
              </a:rPr>
              <a:t> P300 at 150-300ms is non-significant at p=.053</a:t>
            </a:r>
          </a:p>
        </p:txBody>
      </p:sp>
      <p:sp>
        <p:nvSpPr>
          <p:cNvPr id="20" name="Titel 1"/>
          <p:cNvSpPr txBox="1">
            <a:spLocks/>
          </p:cNvSpPr>
          <p:nvPr/>
        </p:nvSpPr>
        <p:spPr>
          <a:xfrm>
            <a:off x="239249" y="1303761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922067" y="1305703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239249" y="3522502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6922067" y="3444868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  <p:sp>
        <p:nvSpPr>
          <p:cNvPr id="24" name="Tekstfelt 23"/>
          <p:cNvSpPr txBox="1"/>
          <p:nvPr/>
        </p:nvSpPr>
        <p:spPr>
          <a:xfrm>
            <a:off x="2873416" y="6428362"/>
            <a:ext cx="759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50"/>
                </a:solidFill>
              </a:rPr>
              <a:t>P300 during the intervention will be compared between the groups on the </a:t>
            </a:r>
            <a:r>
              <a:rPr lang="en-GB" sz="1400" dirty="0" err="1" smtClean="0">
                <a:solidFill>
                  <a:srgbClr val="00B050"/>
                </a:solidFill>
              </a:rPr>
              <a:t>Fz</a:t>
            </a:r>
            <a:endParaRPr lang="en-GB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363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8964" y="15089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P300 baseline by age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674279" y="4742509"/>
            <a:ext cx="3062320" cy="7081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Age (9 in each group)</a:t>
            </a:r>
            <a:endParaRPr lang="en-GB" sz="1800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4745" y="4859835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20 Participants, Divided by Age (10 in each group)</a:t>
            </a:r>
            <a:endParaRPr lang="en-GB" sz="18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23104" y="6079015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23104" y="5727434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586056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Grade 0</a:t>
            </a:r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rcRect l="48957" t="7813" r="4678" b="8825"/>
          <a:stretch/>
        </p:blipFill>
        <p:spPr>
          <a:xfrm>
            <a:off x="1228821" y="970629"/>
            <a:ext cx="2329105" cy="1346003"/>
          </a:xfrm>
          <a:prstGeom prst="rect">
            <a:avLst/>
          </a:prstGeom>
        </p:spPr>
      </p:pic>
      <p:sp>
        <p:nvSpPr>
          <p:cNvPr id="17" name="Tekstfelt 16"/>
          <p:cNvSpPr txBox="1"/>
          <p:nvPr/>
        </p:nvSpPr>
        <p:spPr>
          <a:xfrm>
            <a:off x="851925" y="603276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smtClean="0">
                <a:solidFill>
                  <a:srgbClr val="FF0000"/>
                </a:solidFill>
              </a:rPr>
              <a:t>P300 at 150-300ms is significant at p&lt;.007</a:t>
            </a:r>
          </a:p>
        </p:txBody>
      </p:sp>
      <p:pic>
        <p:nvPicPr>
          <p:cNvPr id="18" name="Billed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38000"/>
                    </a14:imgEffect>
                  </a14:imgLayer>
                </a14:imgProps>
              </a:ext>
            </a:extLst>
          </a:blip>
          <a:srcRect l="49040" t="8627" r="4424" b="8181"/>
          <a:stretch/>
        </p:blipFill>
        <p:spPr>
          <a:xfrm>
            <a:off x="7964529" y="970629"/>
            <a:ext cx="2336817" cy="1342771"/>
          </a:xfrm>
          <a:prstGeom prst="rect">
            <a:avLst/>
          </a:prstGeom>
        </p:spPr>
      </p:pic>
      <p:sp>
        <p:nvSpPr>
          <p:cNvPr id="19" name="Tekstfelt 18"/>
          <p:cNvSpPr txBox="1"/>
          <p:nvPr/>
        </p:nvSpPr>
        <p:spPr>
          <a:xfrm>
            <a:off x="7496913" y="603276"/>
            <a:ext cx="3272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 smtClean="0">
                <a:solidFill>
                  <a:srgbClr val="FF0000"/>
                </a:solidFill>
              </a:rPr>
              <a:t>Cz</a:t>
            </a:r>
            <a:r>
              <a:rPr lang="en-GB" sz="1200" i="1" dirty="0" smtClean="0">
                <a:solidFill>
                  <a:srgbClr val="FF0000"/>
                </a:solidFill>
              </a:rPr>
              <a:t> P300 at 150-300ms is significant at p=.021</a:t>
            </a:r>
          </a:p>
        </p:txBody>
      </p:sp>
      <p:pic>
        <p:nvPicPr>
          <p:cNvPr id="20" name="Billede 1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9000"/>
                    </a14:imgEffect>
                  </a14:imgLayer>
                </a14:imgProps>
              </a:ext>
            </a:extLst>
          </a:blip>
          <a:srcRect l="48710" t="9275" r="4268" b="8609"/>
          <a:stretch/>
        </p:blipFill>
        <p:spPr>
          <a:xfrm>
            <a:off x="7992294" y="3023415"/>
            <a:ext cx="2336817" cy="1311669"/>
          </a:xfrm>
          <a:prstGeom prst="rect">
            <a:avLst/>
          </a:prstGeom>
        </p:spPr>
      </p:pic>
      <p:sp>
        <p:nvSpPr>
          <p:cNvPr id="21" name="Tekstfelt 20"/>
          <p:cNvSpPr txBox="1"/>
          <p:nvPr/>
        </p:nvSpPr>
        <p:spPr>
          <a:xfrm>
            <a:off x="7496913" y="2636196"/>
            <a:ext cx="340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FFC000"/>
                </a:solidFill>
              </a:rPr>
              <a:t>F</a:t>
            </a:r>
            <a:r>
              <a:rPr lang="en-GB" sz="1200" i="1" dirty="0" err="1" smtClean="0">
                <a:solidFill>
                  <a:srgbClr val="FFC000"/>
                </a:solidFill>
              </a:rPr>
              <a:t>z</a:t>
            </a:r>
            <a:r>
              <a:rPr lang="en-GB" sz="1200" i="1" dirty="0" smtClean="0">
                <a:solidFill>
                  <a:srgbClr val="FFC000"/>
                </a:solidFill>
              </a:rPr>
              <a:t> P300 at 150-300ms is inconclusive at p=.031</a:t>
            </a:r>
          </a:p>
        </p:txBody>
      </p:sp>
      <p:pic>
        <p:nvPicPr>
          <p:cNvPr id="23" name="Billede 2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2000"/>
                    </a14:imgEffect>
                  </a14:imgLayer>
                </a14:imgProps>
              </a:ext>
            </a:extLst>
          </a:blip>
          <a:srcRect l="48733" t="8492" r="4304" b="9480"/>
          <a:stretch/>
        </p:blipFill>
        <p:spPr>
          <a:xfrm>
            <a:off x="1228821" y="3016673"/>
            <a:ext cx="2416863" cy="1356908"/>
          </a:xfrm>
          <a:prstGeom prst="rect">
            <a:avLst/>
          </a:prstGeom>
        </p:spPr>
      </p:pic>
      <p:sp>
        <p:nvSpPr>
          <p:cNvPr id="25" name="Tekstfelt 24"/>
          <p:cNvSpPr txBox="1"/>
          <p:nvPr/>
        </p:nvSpPr>
        <p:spPr>
          <a:xfrm>
            <a:off x="723104" y="2635047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FF0000"/>
                </a:solidFill>
              </a:rPr>
              <a:t>F</a:t>
            </a:r>
            <a:r>
              <a:rPr lang="en-GB" sz="1200" i="1" dirty="0" err="1" smtClean="0">
                <a:solidFill>
                  <a:srgbClr val="FF0000"/>
                </a:solidFill>
              </a:rPr>
              <a:t>z</a:t>
            </a:r>
            <a:r>
              <a:rPr lang="en-GB" sz="1200" i="1" dirty="0" smtClean="0">
                <a:solidFill>
                  <a:srgbClr val="FF0000"/>
                </a:solidFill>
              </a:rPr>
              <a:t> P300 at 150-300ms is significant at p=.016</a:t>
            </a:r>
          </a:p>
        </p:txBody>
      </p:sp>
      <p:sp>
        <p:nvSpPr>
          <p:cNvPr id="26" name="Titel 1"/>
          <p:cNvSpPr txBox="1">
            <a:spLocks/>
          </p:cNvSpPr>
          <p:nvPr/>
        </p:nvSpPr>
        <p:spPr>
          <a:xfrm>
            <a:off x="262205" y="1492879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  <p:sp>
        <p:nvSpPr>
          <p:cNvPr id="27" name="Titel 1"/>
          <p:cNvSpPr txBox="1">
            <a:spLocks/>
          </p:cNvSpPr>
          <p:nvPr/>
        </p:nvSpPr>
        <p:spPr>
          <a:xfrm>
            <a:off x="7070496" y="1492879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  <p:sp>
        <p:nvSpPr>
          <p:cNvPr id="28" name="Titel 1"/>
          <p:cNvSpPr txBox="1">
            <a:spLocks/>
          </p:cNvSpPr>
          <p:nvPr/>
        </p:nvSpPr>
        <p:spPr>
          <a:xfrm>
            <a:off x="262205" y="3530114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7070496" y="3530114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4462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706" y="612476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P300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424585" y="4530160"/>
            <a:ext cx="3062320" cy="7081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Age (9 in each group)</a:t>
            </a:r>
            <a:endParaRPr lang="en-GB" sz="1800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4745" y="4694286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20 Participants, Divided by Age (10 in each group)</a:t>
            </a:r>
            <a:endParaRPr lang="en-GB" sz="18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23104" y="6079015"/>
            <a:ext cx="543283" cy="3826"/>
          </a:xfrm>
          <a:prstGeom prst="line">
            <a:avLst/>
          </a:prstGeom>
          <a:ln w="28575">
            <a:solidFill>
              <a:srgbClr val="FF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23104" y="5727434"/>
            <a:ext cx="543283" cy="3826"/>
          </a:xfrm>
          <a:prstGeom prst="line">
            <a:avLst/>
          </a:prstGeom>
          <a:ln w="28575">
            <a:solidFill>
              <a:srgbClr val="37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586056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Eye Tracker</a:t>
            </a:r>
          </a:p>
        </p:txBody>
      </p:sp>
      <p:sp>
        <p:nvSpPr>
          <p:cNvPr id="8" name="Tekstfelt 7"/>
          <p:cNvSpPr txBox="1"/>
          <p:nvPr/>
        </p:nvSpPr>
        <p:spPr>
          <a:xfrm>
            <a:off x="6221663" y="1673707"/>
            <a:ext cx="5266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 smtClean="0">
                <a:solidFill>
                  <a:srgbClr val="00B050"/>
                </a:solidFill>
              </a:rPr>
              <a:t>Fz</a:t>
            </a:r>
            <a:r>
              <a:rPr lang="en-GB" sz="1400" i="1" dirty="0" smtClean="0">
                <a:solidFill>
                  <a:srgbClr val="00B050"/>
                </a:solidFill>
              </a:rPr>
              <a:t> P300 at 150ms-300ms during Intervention Significant p=.003 </a:t>
            </a:r>
            <a:endParaRPr lang="en-GB" sz="1400" i="1" dirty="0">
              <a:solidFill>
                <a:srgbClr val="00B050"/>
              </a:solidFill>
            </a:endParaRPr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3"/>
          <a:srcRect l="49220" t="8971" r="4664" b="9952"/>
          <a:stretch/>
        </p:blipFill>
        <p:spPr>
          <a:xfrm>
            <a:off x="6793670" y="2093370"/>
            <a:ext cx="4187798" cy="2366553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 rotWithShape="1">
          <a:blip r:embed="rId4"/>
          <a:srcRect l="49139" t="9157" r="4460" b="9477"/>
          <a:stretch/>
        </p:blipFill>
        <p:spPr>
          <a:xfrm>
            <a:off x="806981" y="2084416"/>
            <a:ext cx="4198722" cy="2366553"/>
          </a:xfrm>
          <a:prstGeom prst="rect">
            <a:avLst/>
          </a:prstGeom>
        </p:spPr>
      </p:pic>
      <p:sp>
        <p:nvSpPr>
          <p:cNvPr id="20" name="Tekstfelt 19"/>
          <p:cNvSpPr txBox="1"/>
          <p:nvPr/>
        </p:nvSpPr>
        <p:spPr>
          <a:xfrm>
            <a:off x="550706" y="1673707"/>
            <a:ext cx="5266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 smtClean="0">
                <a:solidFill>
                  <a:srgbClr val="00B050"/>
                </a:solidFill>
              </a:rPr>
              <a:t>Fz</a:t>
            </a:r>
            <a:r>
              <a:rPr lang="en-GB" sz="1400" i="1" dirty="0" smtClean="0">
                <a:solidFill>
                  <a:srgbClr val="00B050"/>
                </a:solidFill>
              </a:rPr>
              <a:t> P300 at 150ms-300ms during Intervention Significant p=.002 </a:t>
            </a:r>
            <a:endParaRPr lang="en-GB" sz="14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7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205" y="17721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Theta baseline by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555234" y="4584831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Intervention Group </a:t>
            </a:r>
            <a:endParaRPr lang="en-GB" sz="1800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827192" y="4582693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20 Participants, Outliers removed, Divided by Intervention Group </a:t>
            </a:r>
            <a:endParaRPr lang="en-GB" sz="1800" dirty="0"/>
          </a:p>
        </p:txBody>
      </p:sp>
      <p:cxnSp>
        <p:nvCxnSpPr>
          <p:cNvPr id="10" name="Lige forbindelse 9"/>
          <p:cNvCxnSpPr/>
          <p:nvPr/>
        </p:nvCxnSpPr>
        <p:spPr>
          <a:xfrm>
            <a:off x="677192" y="5666219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/>
          <p:cNvCxnSpPr/>
          <p:nvPr/>
        </p:nvCxnSpPr>
        <p:spPr>
          <a:xfrm>
            <a:off x="700148" y="6090899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/>
          <p:cNvSpPr txBox="1"/>
          <p:nvPr/>
        </p:nvSpPr>
        <p:spPr>
          <a:xfrm>
            <a:off x="1266387" y="5586056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br>
              <a:rPr lang="en-GB" sz="1200" dirty="0" smtClean="0"/>
            </a:br>
            <a:endParaRPr lang="en-GB" sz="1200" dirty="0" smtClean="0"/>
          </a:p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sp>
        <p:nvSpPr>
          <p:cNvPr id="18" name="Tekstfelt 17"/>
          <p:cNvSpPr txBox="1"/>
          <p:nvPr/>
        </p:nvSpPr>
        <p:spPr>
          <a:xfrm>
            <a:off x="7277245" y="883690"/>
            <a:ext cx="3451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00B050"/>
                </a:solidFill>
              </a:rPr>
              <a:t>F</a:t>
            </a:r>
            <a:r>
              <a:rPr lang="en-GB" sz="1200" i="1" dirty="0" err="1" smtClean="0">
                <a:solidFill>
                  <a:srgbClr val="00B050"/>
                </a:solidFill>
              </a:rPr>
              <a:t>z</a:t>
            </a:r>
            <a:r>
              <a:rPr lang="en-GB" sz="1200" i="1" dirty="0" smtClean="0">
                <a:solidFill>
                  <a:srgbClr val="00B050"/>
                </a:solidFill>
              </a:rPr>
              <a:t> Theta at 0-600ms is non-significant at p=.162</a:t>
            </a: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298677" y="1882562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6816346" y="1882562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  <p:sp>
        <p:nvSpPr>
          <p:cNvPr id="24" name="Tekstfelt 23"/>
          <p:cNvSpPr txBox="1"/>
          <p:nvPr/>
        </p:nvSpPr>
        <p:spPr>
          <a:xfrm>
            <a:off x="2873416" y="6428362"/>
            <a:ext cx="759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50"/>
                </a:solidFill>
              </a:rPr>
              <a:t>P300 during the intervention will be compared between the groups at </a:t>
            </a:r>
            <a:r>
              <a:rPr lang="en-GB" sz="1400" dirty="0" err="1" smtClean="0">
                <a:solidFill>
                  <a:srgbClr val="00B050"/>
                </a:solidFill>
              </a:rPr>
              <a:t>Fz</a:t>
            </a:r>
            <a:endParaRPr lang="en-GB" sz="1400" dirty="0">
              <a:solidFill>
                <a:srgbClr val="00B050"/>
              </a:solidFill>
            </a:endParaRPr>
          </a:p>
        </p:txBody>
      </p:sp>
      <p:pic>
        <p:nvPicPr>
          <p:cNvPr id="19" name="Billed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8000"/>
                    </a14:imgEffect>
                  </a14:imgLayer>
                </a14:imgProps>
              </a:ext>
            </a:extLst>
          </a:blip>
          <a:srcRect l="49130" t="9478" r="4250" b="8555"/>
          <a:stretch/>
        </p:blipFill>
        <p:spPr>
          <a:xfrm>
            <a:off x="1147854" y="1366456"/>
            <a:ext cx="2492721" cy="1408712"/>
          </a:xfrm>
          <a:prstGeom prst="rect">
            <a:avLst/>
          </a:prstGeom>
        </p:spPr>
      </p:pic>
      <p:pic>
        <p:nvPicPr>
          <p:cNvPr id="25" name="Billede 2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93" t="9804" r="5020" b="10177"/>
          <a:stretch/>
        </p:blipFill>
        <p:spPr>
          <a:xfrm>
            <a:off x="362623" y="2972984"/>
            <a:ext cx="1807528" cy="1015372"/>
          </a:xfrm>
          <a:prstGeom prst="rect">
            <a:avLst/>
          </a:prstGeom>
        </p:spPr>
      </p:pic>
      <p:pic>
        <p:nvPicPr>
          <p:cNvPr id="26" name="Billede 2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8984" t="9337" r="5057" b="10145"/>
          <a:stretch/>
        </p:blipFill>
        <p:spPr>
          <a:xfrm>
            <a:off x="2554090" y="2931740"/>
            <a:ext cx="1855098" cy="1044675"/>
          </a:xfrm>
          <a:prstGeom prst="rect">
            <a:avLst/>
          </a:prstGeom>
        </p:spPr>
      </p:pic>
      <p:pic>
        <p:nvPicPr>
          <p:cNvPr id="27" name="Billede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48727" t="9712" r="4667" b="8715"/>
          <a:stretch/>
        </p:blipFill>
        <p:spPr>
          <a:xfrm>
            <a:off x="7990926" y="1372821"/>
            <a:ext cx="2492721" cy="1402347"/>
          </a:xfrm>
          <a:prstGeom prst="rect">
            <a:avLst/>
          </a:prstGeom>
        </p:spPr>
      </p:pic>
      <p:pic>
        <p:nvPicPr>
          <p:cNvPr id="28" name="Billede 27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8923" t="9744" r="4558" b="9924"/>
          <a:stretch/>
        </p:blipFill>
        <p:spPr>
          <a:xfrm>
            <a:off x="6988667" y="2972984"/>
            <a:ext cx="1791267" cy="994259"/>
          </a:xfrm>
          <a:prstGeom prst="rect">
            <a:avLst/>
          </a:prstGeom>
        </p:spPr>
      </p:pic>
      <p:pic>
        <p:nvPicPr>
          <p:cNvPr id="29" name="Billede 28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055" t="9653" r="4697" b="8953"/>
          <a:stretch/>
        </p:blipFill>
        <p:spPr>
          <a:xfrm>
            <a:off x="9378320" y="2957939"/>
            <a:ext cx="1808060" cy="1022814"/>
          </a:xfrm>
          <a:prstGeom prst="rect">
            <a:avLst/>
          </a:prstGeom>
        </p:spPr>
      </p:pic>
      <p:sp>
        <p:nvSpPr>
          <p:cNvPr id="30" name="Tekstfelt 29"/>
          <p:cNvSpPr txBox="1"/>
          <p:nvPr/>
        </p:nvSpPr>
        <p:spPr>
          <a:xfrm>
            <a:off x="674492" y="4060283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</a:p>
        </p:txBody>
      </p:sp>
      <p:sp>
        <p:nvSpPr>
          <p:cNvPr id="31" name="Tekstfelt 30"/>
          <p:cNvSpPr txBox="1"/>
          <p:nvPr/>
        </p:nvSpPr>
        <p:spPr>
          <a:xfrm>
            <a:off x="7403542" y="4016389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</a:p>
        </p:txBody>
      </p:sp>
      <p:sp>
        <p:nvSpPr>
          <p:cNvPr id="32" name="Tekstfelt 31"/>
          <p:cNvSpPr txBox="1"/>
          <p:nvPr/>
        </p:nvSpPr>
        <p:spPr>
          <a:xfrm>
            <a:off x="3158648" y="4029448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sp>
        <p:nvSpPr>
          <p:cNvPr id="33" name="Tekstfelt 32"/>
          <p:cNvSpPr txBox="1"/>
          <p:nvPr/>
        </p:nvSpPr>
        <p:spPr>
          <a:xfrm>
            <a:off x="9990410" y="4021640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sp>
        <p:nvSpPr>
          <p:cNvPr id="34" name="Tekstfelt 33"/>
          <p:cNvSpPr txBox="1"/>
          <p:nvPr/>
        </p:nvSpPr>
        <p:spPr>
          <a:xfrm>
            <a:off x="759576" y="896842"/>
            <a:ext cx="3257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FFC000"/>
                </a:solidFill>
              </a:rPr>
              <a:t>F</a:t>
            </a:r>
            <a:r>
              <a:rPr lang="en-GB" sz="1200" i="1" dirty="0" err="1" smtClean="0">
                <a:solidFill>
                  <a:srgbClr val="FFC000"/>
                </a:solidFill>
              </a:rPr>
              <a:t>z</a:t>
            </a:r>
            <a:r>
              <a:rPr lang="en-GB" sz="1200" i="1" dirty="0" smtClean="0">
                <a:solidFill>
                  <a:srgbClr val="FFC000"/>
                </a:solidFill>
              </a:rPr>
              <a:t> Theta at 0-600ms is inconclusive at p=.043</a:t>
            </a:r>
          </a:p>
        </p:txBody>
      </p:sp>
    </p:spTree>
    <p:extLst>
      <p:ext uri="{BB962C8B-B14F-4D97-AF65-F5344CB8AC3E}">
        <p14:creationId xmlns:p14="http://schemas.microsoft.com/office/powerpoint/2010/main" val="186007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8964" y="15089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Theta baseline by age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674279" y="4742509"/>
            <a:ext cx="3062320" cy="7081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Age (9 in each group)</a:t>
            </a:r>
            <a:endParaRPr lang="en-GB" sz="1800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4745" y="4859835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20 Participants, Divided by Age (10 in each group)</a:t>
            </a:r>
            <a:endParaRPr lang="en-GB" sz="18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23104" y="6079015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23104" y="5727434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586056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Grade 0</a:t>
            </a:r>
          </a:p>
        </p:txBody>
      </p:sp>
      <p:sp>
        <p:nvSpPr>
          <p:cNvPr id="25" name="Tekstfelt 24"/>
          <p:cNvSpPr txBox="1"/>
          <p:nvPr/>
        </p:nvSpPr>
        <p:spPr>
          <a:xfrm>
            <a:off x="810845" y="678049"/>
            <a:ext cx="3451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00B050"/>
                </a:solidFill>
              </a:rPr>
              <a:t>F</a:t>
            </a:r>
            <a:r>
              <a:rPr lang="en-GB" sz="1200" i="1" dirty="0" err="1" smtClean="0">
                <a:solidFill>
                  <a:srgbClr val="00B050"/>
                </a:solidFill>
              </a:rPr>
              <a:t>z</a:t>
            </a:r>
            <a:r>
              <a:rPr lang="en-GB" sz="1200" i="1" dirty="0" smtClean="0">
                <a:solidFill>
                  <a:srgbClr val="00B050"/>
                </a:solidFill>
              </a:rPr>
              <a:t> Theta at 0-600ms is non-significant at p=.058</a:t>
            </a:r>
          </a:p>
        </p:txBody>
      </p:sp>
      <p:sp>
        <p:nvSpPr>
          <p:cNvPr id="28" name="Titel 1"/>
          <p:cNvSpPr txBox="1">
            <a:spLocks/>
          </p:cNvSpPr>
          <p:nvPr/>
        </p:nvSpPr>
        <p:spPr>
          <a:xfrm>
            <a:off x="344589" y="1681269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7248296" y="1681269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 l="48848" t="9823" r="4810" b="9498"/>
          <a:stretch/>
        </p:blipFill>
        <p:spPr>
          <a:xfrm>
            <a:off x="1224843" y="1170939"/>
            <a:ext cx="2424817" cy="1356908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rcRect l="48703" t="9447" r="4963" b="9526"/>
          <a:stretch/>
        </p:blipFill>
        <p:spPr>
          <a:xfrm>
            <a:off x="8112179" y="1170939"/>
            <a:ext cx="2433826" cy="1368050"/>
          </a:xfrm>
          <a:prstGeom prst="rect">
            <a:avLst/>
          </a:prstGeom>
        </p:spPr>
      </p:pic>
      <p:sp>
        <p:nvSpPr>
          <p:cNvPr id="24" name="Tekstfelt 23"/>
          <p:cNvSpPr txBox="1"/>
          <p:nvPr/>
        </p:nvSpPr>
        <p:spPr>
          <a:xfrm>
            <a:off x="7426747" y="678049"/>
            <a:ext cx="3451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00B050"/>
                </a:solidFill>
              </a:rPr>
              <a:t>F</a:t>
            </a:r>
            <a:r>
              <a:rPr lang="en-GB" sz="1200" i="1" dirty="0" err="1" smtClean="0">
                <a:solidFill>
                  <a:srgbClr val="00B050"/>
                </a:solidFill>
              </a:rPr>
              <a:t>z</a:t>
            </a:r>
            <a:r>
              <a:rPr lang="en-GB" sz="1200" i="1" dirty="0" smtClean="0">
                <a:solidFill>
                  <a:srgbClr val="00B050"/>
                </a:solidFill>
              </a:rPr>
              <a:t> Theta at 0-600ms is non-significant at p=.121</a:t>
            </a:r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01" t="8779" r="4331" b="9259"/>
          <a:stretch/>
        </p:blipFill>
        <p:spPr>
          <a:xfrm>
            <a:off x="303234" y="2790978"/>
            <a:ext cx="1834599" cy="1037875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17" t="9468" r="4513" b="9385"/>
          <a:stretch/>
        </p:blipFill>
        <p:spPr>
          <a:xfrm>
            <a:off x="2437251" y="2802271"/>
            <a:ext cx="1804966" cy="1015287"/>
          </a:xfrm>
          <a:prstGeom prst="rect">
            <a:avLst/>
          </a:prstGeom>
        </p:spPr>
      </p:pic>
      <p:pic>
        <p:nvPicPr>
          <p:cNvPr id="15" name="Billede 14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8770" t="9068" r="4674" b="10145"/>
          <a:stretch/>
        </p:blipFill>
        <p:spPr>
          <a:xfrm>
            <a:off x="7053207" y="2780532"/>
            <a:ext cx="1891826" cy="1055197"/>
          </a:xfrm>
          <a:prstGeom prst="rect">
            <a:avLst/>
          </a:prstGeom>
        </p:spPr>
      </p:pic>
      <p:pic>
        <p:nvPicPr>
          <p:cNvPr id="22" name="Billede 21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77" t="9279" r="4824" b="9792"/>
          <a:stretch/>
        </p:blipFill>
        <p:spPr>
          <a:xfrm>
            <a:off x="9419313" y="2793633"/>
            <a:ext cx="1819595" cy="1028993"/>
          </a:xfrm>
          <a:prstGeom prst="rect">
            <a:avLst/>
          </a:prstGeom>
        </p:spPr>
      </p:pic>
      <p:sp>
        <p:nvSpPr>
          <p:cNvPr id="30" name="Tekstfelt 29"/>
          <p:cNvSpPr txBox="1"/>
          <p:nvPr/>
        </p:nvSpPr>
        <p:spPr>
          <a:xfrm>
            <a:off x="861300" y="3923198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0</a:t>
            </a:r>
          </a:p>
        </p:txBody>
      </p:sp>
      <p:sp>
        <p:nvSpPr>
          <p:cNvPr id="31" name="Tekstfelt 30"/>
          <p:cNvSpPr txBox="1"/>
          <p:nvPr/>
        </p:nvSpPr>
        <p:spPr>
          <a:xfrm>
            <a:off x="7639887" y="392319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0</a:t>
            </a:r>
          </a:p>
        </p:txBody>
      </p:sp>
      <p:sp>
        <p:nvSpPr>
          <p:cNvPr id="32" name="Tekstfelt 31"/>
          <p:cNvSpPr txBox="1"/>
          <p:nvPr/>
        </p:nvSpPr>
        <p:spPr>
          <a:xfrm>
            <a:off x="2980501" y="392319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</a:p>
        </p:txBody>
      </p:sp>
      <p:sp>
        <p:nvSpPr>
          <p:cNvPr id="34" name="Tekstfelt 33"/>
          <p:cNvSpPr txBox="1"/>
          <p:nvPr/>
        </p:nvSpPr>
        <p:spPr>
          <a:xfrm>
            <a:off x="10100968" y="3923196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</a:p>
        </p:txBody>
      </p:sp>
    </p:spTree>
    <p:extLst>
      <p:ext uri="{BB962C8B-B14F-4D97-AF65-F5344CB8AC3E}">
        <p14:creationId xmlns:p14="http://schemas.microsoft.com/office/powerpoint/2010/main" val="15117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3602" y="0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Theta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501179" y="5354806"/>
            <a:ext cx="3062320" cy="7081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 smtClean="0"/>
              <a:t>18 Participants, Outliers removed, Divided by Age (9 in each group)</a:t>
            </a:r>
            <a:endParaRPr lang="en-GB" sz="1400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346111" y="5381100"/>
            <a:ext cx="3062320" cy="4534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 smtClean="0"/>
              <a:t>20 Participants, Divided by Age (10 in each group)</a:t>
            </a:r>
            <a:endParaRPr lang="en-GB" sz="14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10316" y="6447315"/>
            <a:ext cx="543283" cy="3826"/>
          </a:xfrm>
          <a:prstGeom prst="line">
            <a:avLst/>
          </a:prstGeom>
          <a:ln w="28575">
            <a:solidFill>
              <a:srgbClr val="FF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10316" y="6087267"/>
            <a:ext cx="543283" cy="3826"/>
          </a:xfrm>
          <a:prstGeom prst="line">
            <a:avLst/>
          </a:prstGeom>
          <a:ln w="28575">
            <a:solidFill>
              <a:srgbClr val="37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975774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Eye Tracker</a:t>
            </a:r>
          </a:p>
        </p:txBody>
      </p:sp>
      <p:sp>
        <p:nvSpPr>
          <p:cNvPr id="8" name="Tekstfelt 7"/>
          <p:cNvSpPr txBox="1"/>
          <p:nvPr/>
        </p:nvSpPr>
        <p:spPr>
          <a:xfrm>
            <a:off x="6230130" y="525446"/>
            <a:ext cx="5604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rgbClr val="FF3333"/>
                </a:solidFill>
              </a:rPr>
              <a:t>Fz</a:t>
            </a:r>
            <a:r>
              <a:rPr lang="en-GB" sz="1400" i="1" dirty="0">
                <a:solidFill>
                  <a:srgbClr val="FF3333"/>
                </a:solidFill>
              </a:rPr>
              <a:t> Theta at </a:t>
            </a:r>
            <a:r>
              <a:rPr lang="en-GB" sz="1400" i="1" dirty="0" smtClean="0">
                <a:solidFill>
                  <a:srgbClr val="FF3333"/>
                </a:solidFill>
              </a:rPr>
              <a:t>0ms-600ms during Intervention non-significant p=.057</a:t>
            </a:r>
            <a:endParaRPr lang="en-GB" sz="1400" i="1" dirty="0">
              <a:solidFill>
                <a:srgbClr val="FF3333"/>
              </a:solidFill>
            </a:endParaRPr>
          </a:p>
        </p:txBody>
      </p:sp>
      <p:sp>
        <p:nvSpPr>
          <p:cNvPr id="20" name="Tekstfelt 19"/>
          <p:cNvSpPr txBox="1"/>
          <p:nvPr/>
        </p:nvSpPr>
        <p:spPr>
          <a:xfrm>
            <a:off x="387006" y="520469"/>
            <a:ext cx="5506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 smtClean="0">
                <a:solidFill>
                  <a:srgbClr val="FF3333"/>
                </a:solidFill>
              </a:rPr>
              <a:t>Fz</a:t>
            </a:r>
            <a:r>
              <a:rPr lang="en-GB" sz="1400" i="1" dirty="0" smtClean="0">
                <a:solidFill>
                  <a:srgbClr val="FF3333"/>
                </a:solidFill>
              </a:rPr>
              <a:t> Theta at 0ms-600ms during Intervention non-significant p=.356 </a:t>
            </a:r>
            <a:endParaRPr lang="en-GB" sz="1400" i="1" dirty="0">
              <a:solidFill>
                <a:srgbClr val="FF3333"/>
              </a:solidFill>
            </a:endParaRPr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 rotWithShape="1">
          <a:blip r:embed="rId3"/>
          <a:srcRect l="49258" t="8785" r="4539" b="9036"/>
          <a:stretch/>
        </p:blipFill>
        <p:spPr>
          <a:xfrm>
            <a:off x="821989" y="859807"/>
            <a:ext cx="4110565" cy="2350048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 rotWithShape="1">
          <a:blip r:embed="rId4"/>
          <a:srcRect l="48613" t="9510" r="4489" b="9360"/>
          <a:stretch/>
        </p:blipFill>
        <p:spPr>
          <a:xfrm>
            <a:off x="6779073" y="859807"/>
            <a:ext cx="4226360" cy="2350048"/>
          </a:xfrm>
          <a:prstGeom prst="rect">
            <a:avLst/>
          </a:prstGeom>
        </p:spPr>
      </p:pic>
      <p:pic>
        <p:nvPicPr>
          <p:cNvPr id="15" name="Billede 1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8959" t="8585" r="4457" b="9566"/>
          <a:stretch/>
        </p:blipFill>
        <p:spPr>
          <a:xfrm>
            <a:off x="9206639" y="3332245"/>
            <a:ext cx="2556417" cy="1443723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15" t="9404" r="4486" b="9340"/>
          <a:stretch/>
        </p:blipFill>
        <p:spPr>
          <a:xfrm>
            <a:off x="6367952" y="3349921"/>
            <a:ext cx="2565237" cy="1443969"/>
          </a:xfrm>
          <a:prstGeom prst="rect">
            <a:avLst/>
          </a:prstGeom>
        </p:spPr>
      </p:pic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8913" t="9728" r="4388" b="9993"/>
          <a:stretch/>
        </p:blipFill>
        <p:spPr>
          <a:xfrm>
            <a:off x="2877271" y="3349921"/>
            <a:ext cx="2580794" cy="1426047"/>
          </a:xfrm>
          <a:prstGeom prst="rect">
            <a:avLst/>
          </a:prstGeom>
        </p:spPr>
      </p:pic>
      <p:pic>
        <p:nvPicPr>
          <p:cNvPr id="18" name="Billede 1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265" t="9907" r="4838" b="10217"/>
          <a:stretch/>
        </p:blipFill>
        <p:spPr>
          <a:xfrm>
            <a:off x="197572" y="3371459"/>
            <a:ext cx="2524462" cy="1412145"/>
          </a:xfrm>
          <a:prstGeom prst="rect">
            <a:avLst/>
          </a:prstGeom>
        </p:spPr>
      </p:pic>
      <p:sp>
        <p:nvSpPr>
          <p:cNvPr id="21" name="Tekstfelt 20"/>
          <p:cNvSpPr txBox="1"/>
          <p:nvPr/>
        </p:nvSpPr>
        <p:spPr>
          <a:xfrm>
            <a:off x="7104587" y="4867005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</p:txBody>
      </p:sp>
      <p:sp>
        <p:nvSpPr>
          <p:cNvPr id="22" name="Tekstfelt 21"/>
          <p:cNvSpPr txBox="1"/>
          <p:nvPr/>
        </p:nvSpPr>
        <p:spPr>
          <a:xfrm>
            <a:off x="913820" y="4867005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</p:txBody>
      </p:sp>
      <p:sp>
        <p:nvSpPr>
          <p:cNvPr id="23" name="Tekstfelt 22"/>
          <p:cNvSpPr txBox="1"/>
          <p:nvPr/>
        </p:nvSpPr>
        <p:spPr>
          <a:xfrm>
            <a:off x="3692217" y="4867004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</a:p>
        </p:txBody>
      </p:sp>
      <p:sp>
        <p:nvSpPr>
          <p:cNvPr id="24" name="Tekstfelt 23"/>
          <p:cNvSpPr txBox="1"/>
          <p:nvPr/>
        </p:nvSpPr>
        <p:spPr>
          <a:xfrm>
            <a:off x="10182571" y="4867004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</a:p>
        </p:txBody>
      </p:sp>
    </p:spTree>
    <p:extLst>
      <p:ext uri="{BB962C8B-B14F-4D97-AF65-F5344CB8AC3E}">
        <p14:creationId xmlns:p14="http://schemas.microsoft.com/office/powerpoint/2010/main" val="321940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205" y="17721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Alpha baseline by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555234" y="4584831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Intervention Group </a:t>
            </a:r>
            <a:endParaRPr lang="en-GB" sz="1800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827192" y="4582693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20 Participants, Outliers removed, Divided by Intervention Group </a:t>
            </a:r>
            <a:endParaRPr lang="en-GB" sz="1800" dirty="0"/>
          </a:p>
        </p:txBody>
      </p:sp>
      <p:cxnSp>
        <p:nvCxnSpPr>
          <p:cNvPr id="10" name="Lige forbindelse 9"/>
          <p:cNvCxnSpPr/>
          <p:nvPr/>
        </p:nvCxnSpPr>
        <p:spPr>
          <a:xfrm>
            <a:off x="677192" y="5666219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/>
          <p:cNvCxnSpPr/>
          <p:nvPr/>
        </p:nvCxnSpPr>
        <p:spPr>
          <a:xfrm>
            <a:off x="700148" y="6090899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/>
          <p:cNvSpPr txBox="1"/>
          <p:nvPr/>
        </p:nvSpPr>
        <p:spPr>
          <a:xfrm>
            <a:off x="1266387" y="5586056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br>
              <a:rPr lang="en-GB" sz="1200" dirty="0" smtClean="0"/>
            </a:br>
            <a:endParaRPr lang="en-GB" sz="1200" dirty="0" smtClean="0"/>
          </a:p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sp>
        <p:nvSpPr>
          <p:cNvPr id="18" name="Tekstfelt 17"/>
          <p:cNvSpPr txBox="1"/>
          <p:nvPr/>
        </p:nvSpPr>
        <p:spPr>
          <a:xfrm>
            <a:off x="7277245" y="883690"/>
            <a:ext cx="3483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 smtClean="0">
                <a:solidFill>
                  <a:srgbClr val="00B050"/>
                </a:solidFill>
              </a:rPr>
              <a:t>Cz</a:t>
            </a:r>
            <a:r>
              <a:rPr lang="en-GB" sz="1200" i="1" dirty="0" smtClean="0">
                <a:solidFill>
                  <a:srgbClr val="00B050"/>
                </a:solidFill>
              </a:rPr>
              <a:t> Alpha at 0-600ms is non-significant at p=.140</a:t>
            </a: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298677" y="1882562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6816346" y="1882562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  <p:sp>
        <p:nvSpPr>
          <p:cNvPr id="24" name="Tekstfelt 23"/>
          <p:cNvSpPr txBox="1"/>
          <p:nvPr/>
        </p:nvSpPr>
        <p:spPr>
          <a:xfrm>
            <a:off x="2873416" y="6428362"/>
            <a:ext cx="759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50"/>
                </a:solidFill>
              </a:rPr>
              <a:t>P300 during the intervention will be compared between the groups at </a:t>
            </a:r>
            <a:r>
              <a:rPr lang="en-GB" sz="1400" dirty="0" err="1" smtClean="0">
                <a:solidFill>
                  <a:srgbClr val="00B050"/>
                </a:solidFill>
              </a:rPr>
              <a:t>Fz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30" name="Tekstfelt 29"/>
          <p:cNvSpPr txBox="1"/>
          <p:nvPr/>
        </p:nvSpPr>
        <p:spPr>
          <a:xfrm>
            <a:off x="674492" y="4060283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</a:p>
        </p:txBody>
      </p:sp>
      <p:sp>
        <p:nvSpPr>
          <p:cNvPr id="31" name="Tekstfelt 30"/>
          <p:cNvSpPr txBox="1"/>
          <p:nvPr/>
        </p:nvSpPr>
        <p:spPr>
          <a:xfrm>
            <a:off x="7403542" y="4016389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</a:p>
        </p:txBody>
      </p:sp>
      <p:sp>
        <p:nvSpPr>
          <p:cNvPr id="32" name="Tekstfelt 31"/>
          <p:cNvSpPr txBox="1"/>
          <p:nvPr/>
        </p:nvSpPr>
        <p:spPr>
          <a:xfrm>
            <a:off x="3158648" y="4029448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sp>
        <p:nvSpPr>
          <p:cNvPr id="33" name="Tekstfelt 32"/>
          <p:cNvSpPr txBox="1"/>
          <p:nvPr/>
        </p:nvSpPr>
        <p:spPr>
          <a:xfrm>
            <a:off x="9990410" y="4021640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sp>
        <p:nvSpPr>
          <p:cNvPr id="34" name="Tekstfelt 33"/>
          <p:cNvSpPr txBox="1"/>
          <p:nvPr/>
        </p:nvSpPr>
        <p:spPr>
          <a:xfrm>
            <a:off x="614177" y="894820"/>
            <a:ext cx="376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 smtClean="0">
                <a:solidFill>
                  <a:srgbClr val="00B050"/>
                </a:solidFill>
              </a:rPr>
              <a:t>Cz</a:t>
            </a:r>
            <a:r>
              <a:rPr lang="en-GB" sz="1200" i="1" dirty="0" smtClean="0">
                <a:solidFill>
                  <a:srgbClr val="00B050"/>
                </a:solidFill>
              </a:rPr>
              <a:t> Alpha at 0-600ms – no clusters so non-significant.</a:t>
            </a:r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079" t="9943" r="4714" b="10283"/>
          <a:stretch/>
        </p:blipFill>
        <p:spPr>
          <a:xfrm>
            <a:off x="207205" y="2972984"/>
            <a:ext cx="1818817" cy="1009304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70" t="9908" r="4791" b="10510"/>
          <a:stretch/>
        </p:blipFill>
        <p:spPr>
          <a:xfrm>
            <a:off x="2624408" y="2972984"/>
            <a:ext cx="1818817" cy="1010578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 rotWithShape="1">
          <a:blip r:embed="rId5"/>
          <a:srcRect l="48815" t="10202" r="4530" b="9252"/>
          <a:stretch/>
        </p:blipFill>
        <p:spPr>
          <a:xfrm>
            <a:off x="1008539" y="1183732"/>
            <a:ext cx="3102574" cy="1721642"/>
          </a:xfrm>
          <a:prstGeom prst="rect">
            <a:avLst/>
          </a:prstGeom>
        </p:spPr>
      </p:pic>
      <p:pic>
        <p:nvPicPr>
          <p:cNvPr id="15" name="Billede 14"/>
          <p:cNvPicPr>
            <a:picLocks noChangeAspect="1"/>
          </p:cNvPicPr>
          <p:nvPr/>
        </p:nvPicPr>
        <p:blipFill rotWithShape="1">
          <a:blip r:embed="rId6"/>
          <a:srcRect l="48790" t="9895" r="4790" b="10199"/>
          <a:stretch/>
        </p:blipFill>
        <p:spPr>
          <a:xfrm>
            <a:off x="7624773" y="1169099"/>
            <a:ext cx="3111826" cy="1721774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36" t="9070" r="4916" b="10219"/>
          <a:stretch/>
        </p:blipFill>
        <p:spPr>
          <a:xfrm>
            <a:off x="6953749" y="2966705"/>
            <a:ext cx="1818817" cy="1026964"/>
          </a:xfrm>
          <a:prstGeom prst="rect">
            <a:avLst/>
          </a:prstGeom>
        </p:spPr>
      </p:pic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42" t="9273" r="4964" b="10415"/>
          <a:stretch/>
        </p:blipFill>
        <p:spPr>
          <a:xfrm>
            <a:off x="9370952" y="2964447"/>
            <a:ext cx="1893439" cy="10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8964" y="15089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Alpha baseline by age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674279" y="4742509"/>
            <a:ext cx="3062320" cy="7081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Age (9 in each group)</a:t>
            </a:r>
            <a:endParaRPr lang="en-GB" sz="1800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4745" y="4564618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20 Participants, Divided by Age (10 in each group)</a:t>
            </a:r>
            <a:endParaRPr lang="en-GB" sz="18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23104" y="6079015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23104" y="5727434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586056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Grade 0</a:t>
            </a:r>
          </a:p>
        </p:txBody>
      </p:sp>
      <p:sp>
        <p:nvSpPr>
          <p:cNvPr id="28" name="Titel 1"/>
          <p:cNvSpPr txBox="1">
            <a:spLocks/>
          </p:cNvSpPr>
          <p:nvPr/>
        </p:nvSpPr>
        <p:spPr>
          <a:xfrm>
            <a:off x="344589" y="1681269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7248296" y="1681269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  <p:sp>
        <p:nvSpPr>
          <p:cNvPr id="24" name="Tekstfelt 23"/>
          <p:cNvSpPr txBox="1"/>
          <p:nvPr/>
        </p:nvSpPr>
        <p:spPr>
          <a:xfrm>
            <a:off x="7426747" y="678049"/>
            <a:ext cx="3483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 smtClean="0">
                <a:solidFill>
                  <a:srgbClr val="00B050"/>
                </a:solidFill>
              </a:rPr>
              <a:t>Cz</a:t>
            </a:r>
            <a:r>
              <a:rPr lang="en-GB" sz="1200" i="1" dirty="0" smtClean="0">
                <a:solidFill>
                  <a:srgbClr val="00B050"/>
                </a:solidFill>
              </a:rPr>
              <a:t> Alpha at 0-600ms is non-significant at p=.151</a:t>
            </a:r>
          </a:p>
        </p:txBody>
      </p:sp>
      <p:pic>
        <p:nvPicPr>
          <p:cNvPr id="20" name="Billede 1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5000"/>
                    </a14:imgEffect>
                  </a14:imgLayer>
                </a14:imgProps>
              </a:ext>
            </a:extLst>
          </a:blip>
          <a:srcRect l="48841" t="9069" r="4802" b="9430"/>
          <a:stretch/>
        </p:blipFill>
        <p:spPr>
          <a:xfrm>
            <a:off x="1103705" y="1021813"/>
            <a:ext cx="2765789" cy="1562999"/>
          </a:xfrm>
          <a:prstGeom prst="rect">
            <a:avLst/>
          </a:prstGeom>
        </p:spPr>
      </p:pic>
      <p:sp>
        <p:nvSpPr>
          <p:cNvPr id="21" name="Tekstfelt 20"/>
          <p:cNvSpPr txBox="1"/>
          <p:nvPr/>
        </p:nvSpPr>
        <p:spPr>
          <a:xfrm>
            <a:off x="2980501" y="3923197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</a:p>
        </p:txBody>
      </p:sp>
      <p:sp>
        <p:nvSpPr>
          <p:cNvPr id="23" name="Tekstfelt 22"/>
          <p:cNvSpPr txBox="1"/>
          <p:nvPr/>
        </p:nvSpPr>
        <p:spPr>
          <a:xfrm>
            <a:off x="861300" y="3923198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0</a:t>
            </a:r>
          </a:p>
        </p:txBody>
      </p:sp>
      <p:sp>
        <p:nvSpPr>
          <p:cNvPr id="26" name="Tekstfelt 25"/>
          <p:cNvSpPr txBox="1"/>
          <p:nvPr/>
        </p:nvSpPr>
        <p:spPr>
          <a:xfrm>
            <a:off x="7881187" y="3923196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0</a:t>
            </a:r>
          </a:p>
        </p:txBody>
      </p:sp>
      <p:sp>
        <p:nvSpPr>
          <p:cNvPr id="27" name="Tekstfelt 26"/>
          <p:cNvSpPr txBox="1"/>
          <p:nvPr/>
        </p:nvSpPr>
        <p:spPr>
          <a:xfrm>
            <a:off x="10191927" y="392319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060" t="9711" r="4806" b="10181"/>
          <a:stretch/>
        </p:blipFill>
        <p:spPr>
          <a:xfrm>
            <a:off x="344589" y="2726054"/>
            <a:ext cx="1891826" cy="1055903"/>
          </a:xfrm>
          <a:prstGeom prst="rect">
            <a:avLst/>
          </a:prstGeom>
        </p:spPr>
      </p:pic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65" t="9790" r="4780" b="10409"/>
          <a:stretch/>
        </p:blipFill>
        <p:spPr>
          <a:xfrm>
            <a:off x="2449289" y="2714762"/>
            <a:ext cx="1916177" cy="1067195"/>
          </a:xfrm>
          <a:prstGeom prst="rect">
            <a:avLst/>
          </a:prstGeom>
        </p:spPr>
      </p:pic>
      <p:sp>
        <p:nvSpPr>
          <p:cNvPr id="30" name="Tekstfelt 29"/>
          <p:cNvSpPr txBox="1"/>
          <p:nvPr/>
        </p:nvSpPr>
        <p:spPr>
          <a:xfrm>
            <a:off x="784082" y="678049"/>
            <a:ext cx="3483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 smtClean="0">
                <a:solidFill>
                  <a:srgbClr val="00B050"/>
                </a:solidFill>
              </a:rPr>
              <a:t>Cz</a:t>
            </a:r>
            <a:r>
              <a:rPr lang="en-GB" sz="1200" i="1" dirty="0" smtClean="0">
                <a:solidFill>
                  <a:srgbClr val="00B050"/>
                </a:solidFill>
              </a:rPr>
              <a:t> Alpha at 0-600ms is non-significant at p=.257</a:t>
            </a:r>
          </a:p>
        </p:txBody>
      </p:sp>
      <p:pic>
        <p:nvPicPr>
          <p:cNvPr id="18" name="Billede 1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2000"/>
                    </a14:imgEffect>
                  </a14:imgLayer>
                </a14:imgProps>
              </a:ext>
            </a:extLst>
          </a:blip>
          <a:srcRect l="48826" t="9930" r="4456" b="10180"/>
          <a:stretch/>
        </p:blipFill>
        <p:spPr>
          <a:xfrm>
            <a:off x="8170094" y="1023682"/>
            <a:ext cx="2836735" cy="1559260"/>
          </a:xfrm>
          <a:prstGeom prst="rect">
            <a:avLst/>
          </a:prstGeom>
        </p:spPr>
      </p:pic>
      <p:pic>
        <p:nvPicPr>
          <p:cNvPr id="19" name="Billede 18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90" t="9272" r="4914" b="9959"/>
          <a:stretch/>
        </p:blipFill>
        <p:spPr>
          <a:xfrm>
            <a:off x="7215741" y="2726054"/>
            <a:ext cx="1908705" cy="1079665"/>
          </a:xfrm>
          <a:prstGeom prst="rect">
            <a:avLst/>
          </a:prstGeom>
        </p:spPr>
      </p:pic>
      <p:pic>
        <p:nvPicPr>
          <p:cNvPr id="31" name="Billede 30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89" t="9453" r="4908" b="10336"/>
          <a:stretch/>
        </p:blipFill>
        <p:spPr>
          <a:xfrm>
            <a:off x="9495270" y="2726054"/>
            <a:ext cx="1929861" cy="108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3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3602" y="0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Alpha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17-12-2021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501179" y="5354806"/>
            <a:ext cx="3062320" cy="7081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 smtClean="0"/>
              <a:t>18 Participants, Outliers removed, Divided by Age (9 in each group)</a:t>
            </a:r>
            <a:endParaRPr lang="en-GB" sz="1400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346111" y="5381100"/>
            <a:ext cx="3062320" cy="4534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 smtClean="0"/>
              <a:t>20 Participants, Divided by Age (10 in each group)</a:t>
            </a:r>
            <a:endParaRPr lang="en-GB" sz="14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10316" y="6447315"/>
            <a:ext cx="543283" cy="3826"/>
          </a:xfrm>
          <a:prstGeom prst="line">
            <a:avLst/>
          </a:prstGeom>
          <a:ln w="28575">
            <a:solidFill>
              <a:srgbClr val="FF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10316" y="6087267"/>
            <a:ext cx="543283" cy="3826"/>
          </a:xfrm>
          <a:prstGeom prst="line">
            <a:avLst/>
          </a:prstGeom>
          <a:ln w="28575">
            <a:solidFill>
              <a:srgbClr val="37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975774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Eye Tracker</a:t>
            </a:r>
          </a:p>
        </p:txBody>
      </p:sp>
      <p:sp>
        <p:nvSpPr>
          <p:cNvPr id="8" name="Tekstfelt 7"/>
          <p:cNvSpPr txBox="1"/>
          <p:nvPr/>
        </p:nvSpPr>
        <p:spPr>
          <a:xfrm>
            <a:off x="6230130" y="525446"/>
            <a:ext cx="5474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 smtClean="0">
                <a:solidFill>
                  <a:srgbClr val="FF3333"/>
                </a:solidFill>
              </a:rPr>
              <a:t>Cz</a:t>
            </a:r>
            <a:r>
              <a:rPr lang="en-GB" sz="1400" i="1" dirty="0" smtClean="0">
                <a:solidFill>
                  <a:srgbClr val="FF3333"/>
                </a:solidFill>
              </a:rPr>
              <a:t> Alpha </a:t>
            </a:r>
            <a:r>
              <a:rPr lang="en-GB" sz="1400" i="1" dirty="0">
                <a:solidFill>
                  <a:srgbClr val="FF3333"/>
                </a:solidFill>
              </a:rPr>
              <a:t>at </a:t>
            </a:r>
            <a:r>
              <a:rPr lang="en-GB" sz="1400" i="1" dirty="0" smtClean="0">
                <a:solidFill>
                  <a:srgbClr val="FF3333"/>
                </a:solidFill>
              </a:rPr>
              <a:t>0ms-600ms during Intervention non-significant p=.172</a:t>
            </a:r>
            <a:endParaRPr lang="en-GB" sz="1400" i="1" dirty="0">
              <a:solidFill>
                <a:srgbClr val="FF3333"/>
              </a:solidFill>
            </a:endParaRPr>
          </a:p>
        </p:txBody>
      </p:sp>
      <p:sp>
        <p:nvSpPr>
          <p:cNvPr id="20" name="Tekstfelt 19"/>
          <p:cNvSpPr txBox="1"/>
          <p:nvPr/>
        </p:nvSpPr>
        <p:spPr>
          <a:xfrm>
            <a:off x="387006" y="520469"/>
            <a:ext cx="5524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rgbClr val="FF3333"/>
                </a:solidFill>
              </a:rPr>
              <a:t>C</a:t>
            </a:r>
            <a:r>
              <a:rPr lang="en-GB" sz="1400" i="1" dirty="0" err="1" smtClean="0">
                <a:solidFill>
                  <a:srgbClr val="FF3333"/>
                </a:solidFill>
              </a:rPr>
              <a:t>z</a:t>
            </a:r>
            <a:r>
              <a:rPr lang="en-GB" sz="1400" i="1" dirty="0" smtClean="0">
                <a:solidFill>
                  <a:srgbClr val="FF3333"/>
                </a:solidFill>
              </a:rPr>
              <a:t> Alpha at 0ms-700ms during Intervention non-significant p=.143 </a:t>
            </a:r>
            <a:endParaRPr lang="en-GB" sz="1400" i="1" dirty="0">
              <a:solidFill>
                <a:srgbClr val="FF3333"/>
              </a:solidFill>
            </a:endParaRPr>
          </a:p>
        </p:txBody>
      </p:sp>
      <p:sp>
        <p:nvSpPr>
          <p:cNvPr id="21" name="Tekstfelt 20"/>
          <p:cNvSpPr txBox="1"/>
          <p:nvPr/>
        </p:nvSpPr>
        <p:spPr>
          <a:xfrm>
            <a:off x="7104587" y="4867005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</p:txBody>
      </p:sp>
      <p:sp>
        <p:nvSpPr>
          <p:cNvPr id="22" name="Tekstfelt 21"/>
          <p:cNvSpPr txBox="1"/>
          <p:nvPr/>
        </p:nvSpPr>
        <p:spPr>
          <a:xfrm>
            <a:off x="913820" y="4867005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</p:txBody>
      </p:sp>
      <p:sp>
        <p:nvSpPr>
          <p:cNvPr id="23" name="Tekstfelt 22"/>
          <p:cNvSpPr txBox="1"/>
          <p:nvPr/>
        </p:nvSpPr>
        <p:spPr>
          <a:xfrm>
            <a:off x="3692217" y="4867004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</a:p>
        </p:txBody>
      </p:sp>
      <p:sp>
        <p:nvSpPr>
          <p:cNvPr id="24" name="Tekstfelt 23"/>
          <p:cNvSpPr txBox="1"/>
          <p:nvPr/>
        </p:nvSpPr>
        <p:spPr>
          <a:xfrm>
            <a:off x="10182571" y="4867004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</a:p>
        </p:txBody>
      </p:sp>
      <p:pic>
        <p:nvPicPr>
          <p:cNvPr id="13" name="Billede 12"/>
          <p:cNvPicPr>
            <a:picLocks noChangeAspect="1"/>
          </p:cNvPicPr>
          <p:nvPr/>
        </p:nvPicPr>
        <p:blipFill rotWithShape="1">
          <a:blip r:embed="rId3"/>
          <a:srcRect l="49262" t="9178" r="4945" b="10499"/>
          <a:stretch/>
        </p:blipFill>
        <p:spPr>
          <a:xfrm>
            <a:off x="796032" y="859807"/>
            <a:ext cx="4162478" cy="2346815"/>
          </a:xfrm>
          <a:prstGeom prst="rect">
            <a:avLst/>
          </a:prstGeom>
        </p:spPr>
      </p:pic>
      <p:pic>
        <p:nvPicPr>
          <p:cNvPr id="19" name="Billede 1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8487" t="10338" r="4737" b="10813"/>
          <a:stretch/>
        </p:blipFill>
        <p:spPr>
          <a:xfrm>
            <a:off x="2877271" y="3338482"/>
            <a:ext cx="2641579" cy="1431247"/>
          </a:xfrm>
          <a:prstGeom prst="rect">
            <a:avLst/>
          </a:prstGeom>
        </p:spPr>
      </p:pic>
      <p:pic>
        <p:nvPicPr>
          <p:cNvPr id="25" name="Billede 2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321" t="9992" r="4855" b="10187"/>
          <a:stretch/>
        </p:blipFill>
        <p:spPr>
          <a:xfrm>
            <a:off x="232013" y="3332245"/>
            <a:ext cx="2570328" cy="1439103"/>
          </a:xfrm>
          <a:prstGeom prst="rect">
            <a:avLst/>
          </a:prstGeom>
        </p:spPr>
      </p:pic>
      <p:pic>
        <p:nvPicPr>
          <p:cNvPr id="26" name="Billede 25"/>
          <p:cNvPicPr>
            <a:picLocks noChangeAspect="1"/>
          </p:cNvPicPr>
          <p:nvPr/>
        </p:nvPicPr>
        <p:blipFill rotWithShape="1">
          <a:blip r:embed="rId6"/>
          <a:srcRect l="48831" t="9845" r="4664" b="9522"/>
          <a:stretch/>
        </p:blipFill>
        <p:spPr>
          <a:xfrm>
            <a:off x="7036758" y="859807"/>
            <a:ext cx="4222645" cy="2353343"/>
          </a:xfrm>
          <a:prstGeom prst="rect">
            <a:avLst/>
          </a:prstGeom>
        </p:spPr>
      </p:pic>
      <p:pic>
        <p:nvPicPr>
          <p:cNvPr id="27" name="Billede 2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8947" t="10353" r="4676" b="10364"/>
          <a:stretch/>
        </p:blipFill>
        <p:spPr>
          <a:xfrm>
            <a:off x="6312221" y="3332245"/>
            <a:ext cx="2613415" cy="1436056"/>
          </a:xfrm>
          <a:prstGeom prst="rect">
            <a:avLst/>
          </a:prstGeom>
        </p:spPr>
      </p:pic>
      <p:pic>
        <p:nvPicPr>
          <p:cNvPr id="28" name="Billede 2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0871" t="10625" r="4854" b="10860"/>
          <a:stretch/>
        </p:blipFill>
        <p:spPr>
          <a:xfrm>
            <a:off x="9148081" y="3332246"/>
            <a:ext cx="2519292" cy="143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6641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637</Words>
  <Application>Microsoft Office PowerPoint</Application>
  <PresentationFormat>Widescreen</PresentationFormat>
  <Paragraphs>143</Paragraphs>
  <Slides>9</Slides>
  <Notes>9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5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P300 baseline by intervention</vt:lpstr>
      <vt:lpstr>P300 baseline by age</vt:lpstr>
      <vt:lpstr>P300 Intervention</vt:lpstr>
      <vt:lpstr>Theta baseline by intervention</vt:lpstr>
      <vt:lpstr>Theta baseline by age</vt:lpstr>
      <vt:lpstr>Theta Intervention</vt:lpstr>
      <vt:lpstr>Alpha baseline by intervention</vt:lpstr>
      <vt:lpstr>Alpha baseline by age</vt:lpstr>
      <vt:lpstr>Alpha Intervention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2021-12-17T09:34:43Z</dcterms:created>
  <dcterms:modified xsi:type="dcterms:W3CDTF">2021-12-17T22:07:14Z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